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418562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40378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96720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B4A39-00C4-45FB-B607-6B110082F597}"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327155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B4A39-00C4-45FB-B607-6B110082F597}"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292411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B4A39-00C4-45FB-B607-6B110082F597}"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560788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B4A39-00C4-45FB-B607-6B110082F597}"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7320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B4A39-00C4-45FB-B607-6B110082F597}"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99508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B4A39-00C4-45FB-B607-6B110082F597}"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185617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4A39-00C4-45FB-B607-6B110082F597}"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394481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B4A39-00C4-45FB-B607-6B110082F597}"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50703-B077-4163-8E10-77EB990B1120}" type="slidenum">
              <a:rPr lang="en-US" smtClean="0"/>
              <a:t>‹#›</a:t>
            </a:fld>
            <a:endParaRPr lang="en-US"/>
          </a:p>
        </p:txBody>
      </p:sp>
    </p:spTree>
    <p:extLst>
      <p:ext uri="{BB962C8B-B14F-4D97-AF65-F5344CB8AC3E}">
        <p14:creationId xmlns:p14="http://schemas.microsoft.com/office/powerpoint/2010/main" val="277748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B4A39-00C4-45FB-B607-6B110082F597}" type="datetimeFigureOut">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50703-B077-4163-8E10-77EB990B1120}" type="slidenum">
              <a:rPr lang="en-US" smtClean="0"/>
              <a:t>‹#›</a:t>
            </a:fld>
            <a:endParaRPr lang="en-US"/>
          </a:p>
        </p:txBody>
      </p:sp>
    </p:spTree>
    <p:extLst>
      <p:ext uri="{BB962C8B-B14F-4D97-AF65-F5344CB8AC3E}">
        <p14:creationId xmlns:p14="http://schemas.microsoft.com/office/powerpoint/2010/main" val="424219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752600"/>
            <a:ext cx="8382000" cy="3429000"/>
          </a:xfrm>
        </p:spPr>
        <p:txBody>
          <a:bodyPr>
            <a:noAutofit/>
          </a:bodyPr>
          <a:lstStyle/>
          <a:p>
            <a:pPr lvl="0" algn="l"/>
            <a:endParaRPr lang="en-US" sz="2400" dirty="0">
              <a:solidFill>
                <a:srgbClr val="222222"/>
              </a:solidFill>
              <a:latin typeface="Times New Roman" pitchFamily="18" charset="0"/>
              <a:ea typeface="Times New Roman"/>
              <a:cs typeface="Times New Roman" pitchFamily="18" charset="0"/>
            </a:endParaRPr>
          </a:p>
          <a:p>
            <a:pPr algn="just">
              <a:spcBef>
                <a:spcPts val="600"/>
              </a:spcBef>
              <a:spcAft>
                <a:spcPts val="600"/>
              </a:spcAft>
            </a:pPr>
            <a:r>
              <a:rPr lang="en-US" sz="2400" dirty="0">
                <a:solidFill>
                  <a:srgbClr val="222222"/>
                </a:solidFill>
                <a:latin typeface="Times New Roman" pitchFamily="18" charset="0"/>
                <a:ea typeface="Times New Roman"/>
                <a:cs typeface="Times New Roman" pitchFamily="18" charset="0"/>
              </a:rPr>
              <a:t>“A custodial institution for young offenders”.</a:t>
            </a:r>
          </a:p>
          <a:p>
            <a:pPr algn="just">
              <a:spcBef>
                <a:spcPts val="600"/>
              </a:spcBef>
              <a:spcAft>
                <a:spcPts val="600"/>
              </a:spcAft>
            </a:pPr>
            <a:r>
              <a:rPr lang="en-US" sz="2400" dirty="0">
                <a:solidFill>
                  <a:srgbClr val="222222"/>
                </a:solidFill>
                <a:latin typeface="Times New Roman" pitchFamily="18" charset="0"/>
                <a:ea typeface="Times New Roman"/>
                <a:cs typeface="Times New Roman" pitchFamily="18" charset="0"/>
              </a:rPr>
              <a:t>“A former type of British correctional institution to which convicted young offenders (16 to 21 years old) were sent for re-education and training”.</a:t>
            </a:r>
          </a:p>
        </p:txBody>
      </p:sp>
      <p:sp>
        <p:nvSpPr>
          <p:cNvPr id="2" name="Title 1"/>
          <p:cNvSpPr>
            <a:spLocks noGrp="1"/>
          </p:cNvSpPr>
          <p:nvPr>
            <p:ph type="ctrTitle"/>
          </p:nvPr>
        </p:nvSpPr>
        <p:spPr>
          <a:xfrm>
            <a:off x="0" y="0"/>
            <a:ext cx="9144000" cy="838201"/>
          </a:xfrm>
          <a:solidFill>
            <a:schemeClr val="tx2">
              <a:lumMod val="60000"/>
              <a:lumOff val="40000"/>
            </a:schemeClr>
          </a:solidFill>
        </p:spPr>
        <p:txBody>
          <a:bodyPr>
            <a:normAutofit/>
          </a:bodyPr>
          <a:lstStyle/>
          <a:p>
            <a:pPr>
              <a:spcBef>
                <a:spcPts val="600"/>
              </a:spcBef>
              <a:spcAft>
                <a:spcPts val="600"/>
              </a:spcAft>
            </a:pPr>
            <a:r>
              <a:rPr lang="en-US" sz="2800" b="1" dirty="0" smtClean="0">
                <a:solidFill>
                  <a:srgbClr val="222222"/>
                </a:solidFill>
                <a:latin typeface="Times New Roman"/>
                <a:ea typeface="Times New Roman"/>
              </a:rPr>
              <a:t>What is Borstal?</a:t>
            </a:r>
            <a:endParaRPr lang="en-US" sz="2800" dirty="0">
              <a:effectLst/>
              <a:latin typeface="Times New Roman"/>
              <a:ea typeface="Times New Roman"/>
            </a:endParaRPr>
          </a:p>
        </p:txBody>
      </p:sp>
    </p:spTree>
    <p:extLst>
      <p:ext uri="{BB962C8B-B14F-4D97-AF65-F5344CB8AC3E}">
        <p14:creationId xmlns:p14="http://schemas.microsoft.com/office/powerpoint/2010/main" val="405831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143000"/>
            <a:ext cx="8077200" cy="5105400"/>
          </a:xfrm>
        </p:spPr>
        <p:txBody>
          <a:bodyPr>
            <a:noAutofit/>
          </a:bodyPr>
          <a:lstStyle/>
          <a:p>
            <a:pPr algn="just">
              <a:spcBef>
                <a:spcPts val="600"/>
              </a:spcBef>
              <a:spcAft>
                <a:spcPts val="600"/>
              </a:spcAft>
            </a:pPr>
            <a:r>
              <a:rPr lang="en-US" sz="2400" dirty="0">
                <a:solidFill>
                  <a:schemeClr val="tx1"/>
                </a:solidFill>
                <a:latin typeface="Times New Roman" pitchFamily="18" charset="0"/>
                <a:ea typeface="Times New Roman"/>
                <a:cs typeface="Times New Roman" pitchFamily="18" charset="0"/>
              </a:rPr>
              <a:t>A Borstal was a type </a:t>
            </a:r>
            <a:r>
              <a:rPr lang="en-US" sz="2400" dirty="0" smtClean="0">
                <a:solidFill>
                  <a:schemeClr val="tx1"/>
                </a:solidFill>
                <a:latin typeface="Times New Roman" pitchFamily="18" charset="0"/>
                <a:ea typeface="Times New Roman"/>
                <a:cs typeface="Times New Roman" pitchFamily="18" charset="0"/>
              </a:rPr>
              <a:t>of youth detention center</a:t>
            </a:r>
            <a:r>
              <a:rPr lang="en-US" sz="2400" dirty="0">
                <a:solidFill>
                  <a:schemeClr val="tx1"/>
                </a:solidFill>
                <a:latin typeface="Times New Roman" pitchFamily="18" charset="0"/>
                <a:ea typeface="Times New Roman"/>
                <a:cs typeface="Times New Roman" pitchFamily="18" charset="0"/>
              </a:rPr>
              <a:t> in the United Kingdom and the Commonwealth. The word is sometimes used loosely to apply to other kinds of youth institutions and reformatories, such as approved schools and youth detention centres. The court sentence was officially called "Borstal training". </a:t>
            </a:r>
            <a:r>
              <a:rPr lang="en-US" sz="2400" dirty="0" smtClean="0">
                <a:solidFill>
                  <a:schemeClr val="tx1"/>
                </a:solidFill>
                <a:latin typeface="Times New Roman" pitchFamily="18" charset="0"/>
                <a:ea typeface="Times New Roman"/>
                <a:cs typeface="Times New Roman" pitchFamily="18" charset="0"/>
              </a:rPr>
              <a:t>Borstal </a:t>
            </a:r>
            <a:r>
              <a:rPr lang="en-US" sz="2400" dirty="0">
                <a:solidFill>
                  <a:schemeClr val="tx1"/>
                </a:solidFill>
                <a:latin typeface="Times New Roman" pitchFamily="18" charset="0"/>
                <a:ea typeface="Times New Roman"/>
                <a:cs typeface="Times New Roman" pitchFamily="18" charset="0"/>
              </a:rPr>
              <a:t>were originally for offenders under 21, but in the 1930s the maximum age was increased to 23. The Criminal Justice Act 1982 abolished the Borstal system in the UK, replacing </a:t>
            </a:r>
            <a:r>
              <a:rPr lang="en-US" sz="2400" dirty="0" smtClean="0">
                <a:solidFill>
                  <a:schemeClr val="tx1"/>
                </a:solidFill>
                <a:latin typeface="Times New Roman" pitchFamily="18" charset="0"/>
                <a:ea typeface="Times New Roman"/>
                <a:cs typeface="Times New Roman" pitchFamily="18" charset="0"/>
              </a:rPr>
              <a:t>Borstal </a:t>
            </a:r>
            <a:r>
              <a:rPr lang="en-US" sz="2400" dirty="0">
                <a:solidFill>
                  <a:schemeClr val="tx1"/>
                </a:solidFill>
                <a:latin typeface="Times New Roman" pitchFamily="18" charset="0"/>
                <a:ea typeface="Times New Roman"/>
                <a:cs typeface="Times New Roman" pitchFamily="18" charset="0"/>
              </a:rPr>
              <a:t>with youth custody centres.</a:t>
            </a:r>
          </a:p>
        </p:txBody>
      </p:sp>
      <p:sp>
        <p:nvSpPr>
          <p:cNvPr id="6" name="Title 1"/>
          <p:cNvSpPr>
            <a:spLocks noGrp="1"/>
          </p:cNvSpPr>
          <p:nvPr>
            <p:ph type="ctrTitle"/>
          </p:nvPr>
        </p:nvSpPr>
        <p:spPr>
          <a:xfrm>
            <a:off x="0" y="0"/>
            <a:ext cx="9144000" cy="838201"/>
          </a:xfrm>
          <a:solidFill>
            <a:schemeClr val="tx2">
              <a:lumMod val="60000"/>
              <a:lumOff val="40000"/>
            </a:schemeClr>
          </a:solidFill>
        </p:spPr>
        <p:txBody>
          <a:bodyPr>
            <a:normAutofit/>
          </a:bodyPr>
          <a:lstStyle/>
          <a:p>
            <a:pPr>
              <a:spcBef>
                <a:spcPts val="600"/>
              </a:spcBef>
              <a:spcAft>
                <a:spcPts val="600"/>
              </a:spcAft>
            </a:pPr>
            <a:r>
              <a:rPr lang="en-US" sz="2800" b="1" dirty="0">
                <a:solidFill>
                  <a:srgbClr val="222222"/>
                </a:solidFill>
                <a:latin typeface="Times New Roman"/>
                <a:ea typeface="Times New Roman"/>
              </a:rPr>
              <a:t>What is Borstal?</a:t>
            </a:r>
          </a:p>
        </p:txBody>
      </p:sp>
    </p:spTree>
    <p:extLst>
      <p:ext uri="{BB962C8B-B14F-4D97-AF65-F5344CB8AC3E}">
        <p14:creationId xmlns:p14="http://schemas.microsoft.com/office/powerpoint/2010/main" val="120980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27" y="0"/>
            <a:ext cx="9144000" cy="685800"/>
          </a:xfrm>
          <a:solidFill>
            <a:schemeClr val="tx2">
              <a:lumMod val="60000"/>
              <a:lumOff val="40000"/>
            </a:schemeClr>
          </a:solidFill>
        </p:spPr>
        <p:txBody>
          <a:bodyPr>
            <a:normAutofit/>
          </a:bodyPr>
          <a:lstStyle/>
          <a:p>
            <a:r>
              <a:rPr lang="en-US" sz="2800" b="1" dirty="0">
                <a:solidFill>
                  <a:srgbClr val="222222"/>
                </a:solidFill>
                <a:latin typeface="Times New Roman"/>
                <a:ea typeface="Times New Roman"/>
              </a:rPr>
              <a:t>Objectives of Borstal </a:t>
            </a:r>
          </a:p>
        </p:txBody>
      </p:sp>
      <p:sp>
        <p:nvSpPr>
          <p:cNvPr id="3" name="Subtitle 2"/>
          <p:cNvSpPr>
            <a:spLocks noGrp="1"/>
          </p:cNvSpPr>
          <p:nvPr>
            <p:ph type="subTitle" idx="1"/>
          </p:nvPr>
        </p:nvSpPr>
        <p:spPr>
          <a:xfrm>
            <a:off x="304800" y="1600200"/>
            <a:ext cx="8458200" cy="3124200"/>
          </a:xfrm>
        </p:spPr>
        <p:txBody>
          <a:bodyPr>
            <a:noAutofit/>
          </a:bodyPr>
          <a:lstStyle/>
          <a:p>
            <a:pPr algn="just">
              <a:spcBef>
                <a:spcPts val="600"/>
              </a:spcBef>
              <a:spcAft>
                <a:spcPts val="600"/>
              </a:spcAft>
            </a:pPr>
            <a:r>
              <a:rPr lang="en-US" sz="2800" dirty="0" smtClean="0">
                <a:solidFill>
                  <a:schemeClr val="tx1"/>
                </a:solidFill>
              </a:rPr>
              <a:t/>
            </a:r>
            <a:br>
              <a:rPr lang="en-US" sz="2800" dirty="0" smtClean="0">
                <a:solidFill>
                  <a:schemeClr val="tx1"/>
                </a:solidFill>
              </a:rPr>
            </a:br>
            <a:r>
              <a:rPr lang="en-US" sz="2400" dirty="0">
                <a:solidFill>
                  <a:schemeClr val="tx1"/>
                </a:solidFill>
                <a:latin typeface="Times New Roman" pitchFamily="18" charset="0"/>
                <a:ea typeface="Times New Roman"/>
                <a:cs typeface="Times New Roman" pitchFamily="18" charset="0"/>
              </a:rPr>
              <a:t>Borstal centres were institutions that provided residential training to youth delinquents and offenders. The objectives of the centres were to reform such young offenders by equipping them with skills. The centres were also used as places of control. Their priority was 'treatment' of the offender.</a:t>
            </a:r>
          </a:p>
          <a:p>
            <a:pPr algn="just">
              <a:spcBef>
                <a:spcPts val="600"/>
              </a:spcBef>
              <a:spcAft>
                <a:spcPts val="600"/>
              </a:spcAft>
            </a:pPr>
            <a:endParaRPr lang="en-US" sz="2400" dirty="0">
              <a:effectLst/>
              <a:latin typeface="Times New Roman"/>
              <a:ea typeface="Times New Roman"/>
            </a:endParaRPr>
          </a:p>
        </p:txBody>
      </p:sp>
    </p:spTree>
    <p:extLst>
      <p:ext uri="{BB962C8B-B14F-4D97-AF65-F5344CB8AC3E}">
        <p14:creationId xmlns:p14="http://schemas.microsoft.com/office/powerpoint/2010/main" val="33396964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4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1"/>
          </a:xfrm>
          <a:solidFill>
            <a:schemeClr val="tx2">
              <a:lumMod val="60000"/>
              <a:lumOff val="40000"/>
            </a:schemeClr>
          </a:solidFill>
        </p:spPr>
        <p:txBody>
          <a:bodyPr>
            <a:noAutofit/>
          </a:bodyPr>
          <a:lstStyle/>
          <a:p>
            <a:r>
              <a:rPr lang="en-US" sz="2800" b="1" dirty="0">
                <a:solidFill>
                  <a:srgbClr val="222222"/>
                </a:solidFill>
                <a:latin typeface="Times New Roman"/>
                <a:ea typeface="Times New Roman"/>
              </a:rPr>
              <a:t>Objectives of Borstal</a:t>
            </a:r>
          </a:p>
        </p:txBody>
      </p:sp>
      <p:sp>
        <p:nvSpPr>
          <p:cNvPr id="3" name="Subtitle 2"/>
          <p:cNvSpPr>
            <a:spLocks noGrp="1"/>
          </p:cNvSpPr>
          <p:nvPr>
            <p:ph type="subTitle" idx="1"/>
          </p:nvPr>
        </p:nvSpPr>
        <p:spPr>
          <a:xfrm>
            <a:off x="304800" y="1371600"/>
            <a:ext cx="8077200" cy="3962400"/>
          </a:xfrm>
        </p:spPr>
        <p:txBody>
          <a:bodyPr>
            <a:noAutofit/>
          </a:bodyPr>
          <a:lstStyle/>
          <a:p>
            <a:pPr algn="just">
              <a:spcBef>
                <a:spcPts val="600"/>
              </a:spcBef>
              <a:spcAft>
                <a:spcPts val="600"/>
              </a:spcAft>
            </a:pPr>
            <a:r>
              <a:rPr lang="en-US" sz="2400" dirty="0">
                <a:solidFill>
                  <a:schemeClr val="tx1"/>
                </a:solidFill>
                <a:latin typeface="Times New Roman" pitchFamily="18" charset="0"/>
                <a:ea typeface="Times New Roman"/>
                <a:cs typeface="Times New Roman" pitchFamily="18" charset="0"/>
              </a:rPr>
              <a:t>Keeping juveniles out of prison. Keeping them out of association with adult offenders. Detention as a form of punishment, leading to reform. The main objective is to provide character reform of juvenile offenders through counseling, acquisition of vocational skills, education, socialization and recreational activities with the view of making them useful, self-reliant and responsible citizens.</a:t>
            </a:r>
          </a:p>
        </p:txBody>
      </p:sp>
    </p:spTree>
    <p:extLst>
      <p:ext uri="{BB962C8B-B14F-4D97-AF65-F5344CB8AC3E}">
        <p14:creationId xmlns:p14="http://schemas.microsoft.com/office/powerpoint/2010/main" val="16498816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144</TotalTime>
  <Words>114</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What is Borstal?</vt:lpstr>
      <vt:lpstr>What is Borstal?</vt:lpstr>
      <vt:lpstr>Objectives of Borstal </vt:lpstr>
      <vt:lpstr>Objectives of Borstal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Restorative Justice?</dc:title>
  <dc:creator>acer</dc:creator>
  <cp:lastModifiedBy>Abdul Rehman</cp:lastModifiedBy>
  <cp:revision>23</cp:revision>
  <dcterms:created xsi:type="dcterms:W3CDTF">2020-04-26T14:49:12Z</dcterms:created>
  <dcterms:modified xsi:type="dcterms:W3CDTF">2020-04-27T09:53:52Z</dcterms:modified>
</cp:coreProperties>
</file>